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8"/>
  </p:notesMasterIdLst>
  <p:handoutMasterIdLst>
    <p:handoutMasterId r:id="rId59"/>
  </p:handoutMasterIdLst>
  <p:sldIdLst>
    <p:sldId id="322" r:id="rId5"/>
    <p:sldId id="323" r:id="rId6"/>
    <p:sldId id="324" r:id="rId7"/>
    <p:sldId id="325" r:id="rId8"/>
    <p:sldId id="326" r:id="rId9"/>
    <p:sldId id="327" r:id="rId10"/>
    <p:sldId id="328" r:id="rId11"/>
    <p:sldId id="329" r:id="rId12"/>
    <p:sldId id="330" r:id="rId13"/>
    <p:sldId id="331" r:id="rId14"/>
    <p:sldId id="332" r:id="rId15"/>
    <p:sldId id="333" r:id="rId16"/>
    <p:sldId id="334" r:id="rId17"/>
    <p:sldId id="335" r:id="rId18"/>
    <p:sldId id="336" r:id="rId19"/>
    <p:sldId id="256" r:id="rId20"/>
    <p:sldId id="257" r:id="rId21"/>
    <p:sldId id="321" r:id="rId22"/>
    <p:sldId id="289" r:id="rId23"/>
    <p:sldId id="288" r:id="rId24"/>
    <p:sldId id="278" r:id="rId25"/>
    <p:sldId id="319" r:id="rId26"/>
    <p:sldId id="316" r:id="rId27"/>
    <p:sldId id="314" r:id="rId28"/>
    <p:sldId id="318" r:id="rId29"/>
    <p:sldId id="315" r:id="rId30"/>
    <p:sldId id="320" r:id="rId31"/>
    <p:sldId id="287" r:id="rId32"/>
    <p:sldId id="267" r:id="rId33"/>
    <p:sldId id="270" r:id="rId34"/>
    <p:sldId id="273" r:id="rId35"/>
    <p:sldId id="274" r:id="rId36"/>
    <p:sldId id="276" r:id="rId37"/>
    <p:sldId id="275" r:id="rId38"/>
    <p:sldId id="300" r:id="rId39"/>
    <p:sldId id="302" r:id="rId40"/>
    <p:sldId id="304" r:id="rId41"/>
    <p:sldId id="305" r:id="rId42"/>
    <p:sldId id="308" r:id="rId43"/>
    <p:sldId id="306" r:id="rId44"/>
    <p:sldId id="303" r:id="rId45"/>
    <p:sldId id="301" r:id="rId46"/>
    <p:sldId id="337" r:id="rId47"/>
    <p:sldId id="291" r:id="rId48"/>
    <p:sldId id="309" r:id="rId49"/>
    <p:sldId id="311" r:id="rId50"/>
    <p:sldId id="292" r:id="rId51"/>
    <p:sldId id="295" r:id="rId52"/>
    <p:sldId id="293" r:id="rId53"/>
    <p:sldId id="345" r:id="rId54"/>
    <p:sldId id="346" r:id="rId55"/>
    <p:sldId id="313" r:id="rId56"/>
    <p:sldId id="294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CB"/>
    <a:srgbClr val="5153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4660"/>
  </p:normalViewPr>
  <p:slideViewPr>
    <p:cSldViewPr snapToGrid="0">
      <p:cViewPr varScale="1">
        <p:scale>
          <a:sx n="154" d="100"/>
          <a:sy n="154" d="100"/>
        </p:scale>
        <p:origin x="282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212"/>
    </p:cViewPr>
  </p:sorterViewPr>
  <p:notesViewPr>
    <p:cSldViewPr snapToGrid="0">
      <p:cViewPr varScale="1">
        <p:scale>
          <a:sx n="106" d="100"/>
          <a:sy n="106" d="100"/>
        </p:scale>
        <p:origin x="3594" y="12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1" Type="http://schemas.openxmlformats.org/officeDocument/2006/relationships/viewProps" Target="view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F57BD73-A89A-9E30-95DB-2309B73A64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94237E-CC66-043F-66AD-7261BAFB0DC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A99BF-4A9D-46EC-8419-A256693ABD2C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7C3642-7B84-1403-AABD-2BF54EB76D4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B0839D-ACDA-309A-1163-3A838D3836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5393A6-6BC8-479C-B49A-E53D77DD4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3689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E6C7B-9978-4EF3-958E-E6B20BEBBB82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36904B-CC4A-45CB-B46B-77E85760F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369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6904B-CC4A-45CB-B46B-77E85760F0F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7884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CC: on board, on device, both?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6904B-CC4A-45CB-B46B-77E85760F0F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426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CC: on board, on device, both?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6904B-CC4A-45CB-B46B-77E85760F0F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313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that matter, ask in-person (</a:t>
            </a:r>
            <a:r>
              <a:rPr lang="en-US" dirty="0" err="1"/>
              <a:t>SmartBoard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6904B-CC4A-45CB-B46B-77E85760F0F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243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that matter, ask in-person (</a:t>
            </a:r>
            <a:r>
              <a:rPr lang="en-US" dirty="0" err="1"/>
              <a:t>SmartBoard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6904B-CC4A-45CB-B46B-77E85760F0F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8477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6904B-CC4A-45CB-B46B-77E85760F0F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6487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Yes, it is obvious!</a:t>
            </a:r>
          </a:p>
          <a:p>
            <a:r>
              <a:rPr lang="en-US" dirty="0"/>
              <a:t>Need to watch the entire movie again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6904B-CC4A-45CB-B46B-77E85760F0F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0943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6904B-CC4A-45CB-B46B-77E85760F0F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5944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Temporary = hard to get accommodations,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6904B-CC4A-45CB-B46B-77E85760F0F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1423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6904B-CC4A-45CB-B46B-77E85760F0F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692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6904B-CC4A-45CB-B46B-77E85760F0F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660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CC: on board, on device, both?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6904B-CC4A-45CB-B46B-77E85760F0F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8562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restrict emojis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6904B-CC4A-45CB-B46B-77E85760F0F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2758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Sensitive- Emails, titles,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6904B-CC4A-45CB-B46B-77E85760F0F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0280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restrict emojis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6904B-CC4A-45CB-B46B-77E85760F0F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6189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Sensitive- Emails, titles,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6904B-CC4A-45CB-B46B-77E85760F0F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346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Sensitive- Emails, titles,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6904B-CC4A-45CB-B46B-77E85760F0F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024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restrict emojis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6904B-CC4A-45CB-B46B-77E85760F0FA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4014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Sensitive- Emails, titles,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6904B-CC4A-45CB-B46B-77E85760F0FA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709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student to share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6904B-CC4A-45CB-B46B-77E85760F0FA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6125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Text instead of numbers (why??)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6904B-CC4A-45CB-B46B-77E85760F0FA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2673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leave out the us06web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6904B-CC4A-45CB-B46B-77E85760F0FA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810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CC: on board, on device, both?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6904B-CC4A-45CB-B46B-77E85760F0F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8562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Text instead of numbers (why??)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6904B-CC4A-45CB-B46B-77E85760F0FA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018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Text instead of numbers (why??)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6904B-CC4A-45CB-B46B-77E85760F0FA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5918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Students can slip note under my door,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6904B-CC4A-45CB-B46B-77E85760F0FA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5549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leave out the us06web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6904B-CC4A-45CB-B46B-77E85760F0FA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9251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Students can slip note under my door,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6904B-CC4A-45CB-B46B-77E85760F0FA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265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Students may be on phones or visually impaired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6904B-CC4A-45CB-B46B-77E85760F0F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898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+ and – in Microsoft, ctrl- and ctrl= on websites (I think of = as +)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6904B-CC4A-45CB-B46B-77E85760F0F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468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CC: on board, on device, both?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6904B-CC4A-45CB-B46B-77E85760F0F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85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CC: on board, on device, both?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6904B-CC4A-45CB-B46B-77E85760F0F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5572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CC: on board, on device, both?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6904B-CC4A-45CB-B46B-77E85760F0F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381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CC: on board, on device, both?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6904B-CC4A-45CB-B46B-77E85760F0F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644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C6922-B58C-40DC-AEA4-212A6B1023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9D4B16-E41F-4021-8D2C-BE9D316AA1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811E5C-E7BB-4485-8395-F4D01F491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6BE66-EAC5-420F-A8E4-D6CD7A18A9A8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C92F1B-3AD5-4F8C-81B5-2F5AC759D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708691-B14C-43E1-8F7C-1A3B52314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EAD54-0EBF-4B03-8D05-19DAD46F7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921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3B538-9318-4852-ADFF-13ABBD386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EC32D2-2E15-4C51-95B7-C6CD78B7A0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FC2D1-1CCA-4FDF-AD61-DDE625DA4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6BE66-EAC5-420F-A8E4-D6CD7A18A9A8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7A086-9FB9-4600-9ACD-0722A8110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49B36-314F-43F7-A89A-8D3E10098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EAD54-0EBF-4B03-8D05-19DAD46F7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274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BDEB0A-90FA-46E0-B844-C6F5C26B13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DEF845-8C45-4605-BE88-68E439E233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5E1C5C-9BA2-4889-B2A4-5F4FC9848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6BE66-EAC5-420F-A8E4-D6CD7A18A9A8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38CA1A-C476-4DD7-8A71-F91EC7D65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BE3A2E-1FA2-46E3-B099-0888A0B0E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EAD54-0EBF-4B03-8D05-19DAD46F7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689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4EE38-F37E-421B-BFB4-2E5A05E7B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20397-B5EC-463E-A364-B47ABD9326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EB9916-D44C-453E-A1A6-4DF2A8CEF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6BE66-EAC5-420F-A8E4-D6CD7A18A9A8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697AE5-6122-4BA2-AB10-AA3188F58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CBB1AB-0DD3-4C65-A9CF-12F9F442E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EAD54-0EBF-4B03-8D05-19DAD46F7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977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93C7A-1B99-4058-8ED6-059B4493A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FFF8A7-EDBE-4221-9CFD-B66F5B659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BD3480-16DC-4DC8-BDEC-55B48F7E9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6BE66-EAC5-420F-A8E4-D6CD7A18A9A8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D1060E-49F5-46EA-87D3-DD1E61B3D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26996C-D951-4FE6-A564-C025E8D50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EAD54-0EBF-4B03-8D05-19DAD46F7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58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15210-8941-4AFF-ABB3-8BF0CFB24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1AA6E-A8E3-4A60-A654-DE46B23541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3EC86A-7E0B-4B16-87DE-9DC89B64CA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3C596D-FFCE-438A-84D0-4EE8280CD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6BE66-EAC5-420F-A8E4-D6CD7A18A9A8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8606AE-2D25-4339-980D-49C250D72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45FB42-6B30-45C4-A8DA-0FA9EC36B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EAD54-0EBF-4B03-8D05-19DAD46F7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450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861A3-F9E0-4B4C-B880-8DAA532F1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AC5723-4600-45E3-B978-6D7679BE4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0A7B80-B31C-4CA3-97B5-D5C4FC88CF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3FC2CC-03CF-469E-8167-A4A32A8320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7B0628-5C21-4AC6-AB28-F22556A3A1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DAD830-7949-450A-9CD0-26A2649C1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6BE66-EAC5-420F-A8E4-D6CD7A18A9A8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863571-1950-42D8-857F-74C3F7C18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9E27B2-8747-43B6-A913-1DD24A687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EAD54-0EBF-4B03-8D05-19DAD46F7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468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8D9D5-9C79-4B91-A4C4-B5F88A5B1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152EBB-140F-4EC8-BBB1-AE3B25C68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6BE66-EAC5-420F-A8E4-D6CD7A18A9A8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D80716-7F91-4FB3-A681-438DD7A85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FA4A42-01AC-4457-BD54-13B9D4F69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EAD54-0EBF-4B03-8D05-19DAD46F7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166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CF2A63-62F5-47C4-9C46-20337E572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6BE66-EAC5-420F-A8E4-D6CD7A18A9A8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19F5A8-B7C1-4809-B85E-B3034CA0B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D1DF81-58E8-43C0-9DB6-5B3D78E60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EAD54-0EBF-4B03-8D05-19DAD46F7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104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424B5-4DD6-4C22-BA4C-4DF384C18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C78FB-8271-45B4-A52A-55D02CBF4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2F54B5-6010-430B-8862-D2F0780F1F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3A7F18-6F94-489F-AE98-B86BE1E24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6BE66-EAC5-420F-A8E4-D6CD7A18A9A8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C73BF-1ACB-4EB7-8776-0FC6DA6EF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7B8DB4-8BE3-4B1B-A4B7-B0B06D941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EAD54-0EBF-4B03-8D05-19DAD46F7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614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CBF9B-82F2-4163-97D1-C575294B4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F388B8-1764-4BCD-B5A7-1CF2C72D7F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8CA2E7-39A4-4B7E-82A6-107E91AF2B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5A0902-AA07-427C-9E25-B0F519AE2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6BE66-EAC5-420F-A8E4-D6CD7A18A9A8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B4A05F-58C9-422D-A22C-34404503C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0B4629-421E-4011-BF0C-00BA89182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EAD54-0EBF-4B03-8D05-19DAD46F7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953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651EF2-DBEB-4705-ADF0-7BCF8342F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E5EEE-C9B7-47BD-99B8-7707015E9D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CF0541-4397-47E9-85DC-B81354B95B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6BE66-EAC5-420F-A8E4-D6CD7A18A9A8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584B23-120C-4531-810D-FA9454CEA4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275B01-31D8-4770-90EA-2971040728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EAD54-0EBF-4B03-8D05-19DAD46F7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09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://www.xkcd.com/832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zoom.us/profile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zoom.us/my/dseacrest" TargetMode="External"/><Relationship Id="rId4" Type="http://schemas.openxmlformats.org/officeDocument/2006/relationships/image" Target="../media/image2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bjfvcuQZpZM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421BD-6AED-49B5-A805-59BA39EEE5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2893" y="375982"/>
            <a:ext cx="11077697" cy="2016761"/>
          </a:xfrm>
        </p:spPr>
        <p:txBody>
          <a:bodyPr>
            <a:normAutofit/>
          </a:bodyPr>
          <a:lstStyle/>
          <a:p>
            <a:pPr algn="r"/>
            <a:r>
              <a:rPr lang="en-US" sz="4800" b="1" dirty="0"/>
              <a:t>Remind.com</a:t>
            </a:r>
            <a:br>
              <a:rPr lang="en-US" sz="4800" b="1" dirty="0"/>
            </a:br>
            <a:r>
              <a:rPr lang="en-US" sz="4800" b="1" dirty="0">
                <a:solidFill>
                  <a:srgbClr val="C00000"/>
                </a:solidFill>
              </a:rPr>
              <a:t>A great way to communicate with students!</a:t>
            </a:r>
            <a:endParaRPr lang="en-US" sz="48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5194E5-EAB7-4086-BCDD-DBCFE707A9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6590" y="3275216"/>
            <a:ext cx="9144000" cy="1064909"/>
          </a:xfrm>
        </p:spPr>
        <p:txBody>
          <a:bodyPr>
            <a:noAutofit/>
          </a:bodyPr>
          <a:lstStyle/>
          <a:p>
            <a:pPr algn="r"/>
            <a:endParaRPr lang="en-US" sz="3200" b="1" dirty="0"/>
          </a:p>
          <a:p>
            <a:pPr algn="r"/>
            <a:r>
              <a:rPr lang="en-US" sz="3200" b="1" dirty="0"/>
              <a:t>Dr. Debbie Seacrest (they/them)</a:t>
            </a:r>
          </a:p>
          <a:p>
            <a:pPr algn="r"/>
            <a:r>
              <a:rPr lang="en-US" sz="3200" b="1" dirty="0"/>
              <a:t>debbie.seacrest@umwestern.edu</a:t>
            </a:r>
          </a:p>
        </p:txBody>
      </p:sp>
      <p:pic>
        <p:nvPicPr>
          <p:cNvPr id="17" name="Picture 16" descr="The University of Montana Western">
            <a:extLst>
              <a:ext uri="{FF2B5EF4-FFF2-40B4-BE49-F238E27FC236}">
                <a16:creationId xmlns:a16="http://schemas.microsoft.com/office/drawing/2014/main" id="{8836CA70-C400-4A83-9A1B-2400384D94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822" y="6287509"/>
            <a:ext cx="8412480" cy="328858"/>
          </a:xfrm>
          <a:prstGeom prst="rect">
            <a:avLst/>
          </a:prstGeom>
        </p:spPr>
      </p:pic>
      <p:pic>
        <p:nvPicPr>
          <p:cNvPr id="6" name="Picture 5" descr="University of Montana Western seal">
            <a:extLst>
              <a:ext uri="{FF2B5EF4-FFF2-40B4-BE49-F238E27FC236}">
                <a16:creationId xmlns:a16="http://schemas.microsoft.com/office/drawing/2014/main" id="{75367BA8-C486-48AE-A940-09B3087A7B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76" y="4572000"/>
            <a:ext cx="2186238" cy="219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710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829A10-CC92-D857-E9DB-D01C564C46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384"/>
          <a:stretch/>
        </p:blipFill>
        <p:spPr>
          <a:xfrm>
            <a:off x="312882" y="573656"/>
            <a:ext cx="11566236" cy="571068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528B65A-0E1C-6737-B61C-BF498D14B8CD}"/>
              </a:ext>
            </a:extLst>
          </p:cNvPr>
          <p:cNvSpPr/>
          <p:nvPr/>
        </p:nvSpPr>
        <p:spPr>
          <a:xfrm>
            <a:off x="4289388" y="5174397"/>
            <a:ext cx="1982016" cy="7692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36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6F84AC-7E25-D42E-8F54-D62BDFA40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387" y="28575"/>
            <a:ext cx="9039225" cy="680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533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89BBAE-D27F-6BAB-9A4C-2464CA87A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387" y="28575"/>
            <a:ext cx="9039225" cy="680085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D6555EE-3C48-B4E3-7E9F-1848AC78337D}"/>
              </a:ext>
            </a:extLst>
          </p:cNvPr>
          <p:cNvSpPr/>
          <p:nvPr/>
        </p:nvSpPr>
        <p:spPr>
          <a:xfrm>
            <a:off x="8429436" y="1221166"/>
            <a:ext cx="413698" cy="2949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741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A7615D-FF17-A673-06F2-471392EF2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337" y="57150"/>
            <a:ext cx="9077325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796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F1ADBEA-A24D-A4BF-EF51-372CAE962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0807"/>
            <a:ext cx="12192000" cy="555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497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D6CB40-03AE-DA86-239E-019E92F83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7" y="500062"/>
            <a:ext cx="10106025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751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421BD-6AED-49B5-A805-59BA39EEE5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6590" y="375982"/>
            <a:ext cx="9144000" cy="2016761"/>
          </a:xfrm>
        </p:spPr>
        <p:txBody>
          <a:bodyPr>
            <a:normAutofit/>
          </a:bodyPr>
          <a:lstStyle/>
          <a:p>
            <a:pPr algn="r"/>
            <a:r>
              <a:rPr lang="en-US" sz="4800" b="1" dirty="0"/>
              <a:t>Unconventional Uses of Zoom:</a:t>
            </a:r>
            <a:br>
              <a:rPr lang="en-US" sz="4800" b="1" dirty="0"/>
            </a:br>
            <a:r>
              <a:rPr lang="en-US" sz="4800" b="1" dirty="0">
                <a:solidFill>
                  <a:srgbClr val="C00000"/>
                </a:solidFill>
              </a:rPr>
              <a:t>Enhancing In-Person Classes</a:t>
            </a:r>
            <a:endParaRPr lang="en-US" sz="48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5194E5-EAB7-4086-BCDD-DBCFE707A9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6590" y="3275216"/>
            <a:ext cx="9144000" cy="1064909"/>
          </a:xfrm>
        </p:spPr>
        <p:txBody>
          <a:bodyPr>
            <a:noAutofit/>
          </a:bodyPr>
          <a:lstStyle/>
          <a:p>
            <a:pPr algn="r"/>
            <a:endParaRPr lang="en-US" sz="3200" b="1" dirty="0"/>
          </a:p>
          <a:p>
            <a:pPr algn="r"/>
            <a:r>
              <a:rPr lang="en-US" sz="3200" b="1" dirty="0"/>
              <a:t>Dr. Debbie Seacrest (they/them)</a:t>
            </a:r>
          </a:p>
          <a:p>
            <a:pPr algn="r"/>
            <a:r>
              <a:rPr lang="en-US" sz="3200" b="1" dirty="0"/>
              <a:t>debbie.seacrest@umwestern.edu</a:t>
            </a:r>
          </a:p>
        </p:txBody>
      </p:sp>
      <p:pic>
        <p:nvPicPr>
          <p:cNvPr id="17" name="Picture 16" descr="The University of Montana Western">
            <a:extLst>
              <a:ext uri="{FF2B5EF4-FFF2-40B4-BE49-F238E27FC236}">
                <a16:creationId xmlns:a16="http://schemas.microsoft.com/office/drawing/2014/main" id="{8836CA70-C400-4A83-9A1B-2400384D94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822" y="6287509"/>
            <a:ext cx="8412480" cy="328858"/>
          </a:xfrm>
          <a:prstGeom prst="rect">
            <a:avLst/>
          </a:prstGeom>
        </p:spPr>
      </p:pic>
      <p:pic>
        <p:nvPicPr>
          <p:cNvPr id="6" name="Picture 5" descr="University of Montana Western seal">
            <a:extLst>
              <a:ext uri="{FF2B5EF4-FFF2-40B4-BE49-F238E27FC236}">
                <a16:creationId xmlns:a16="http://schemas.microsoft.com/office/drawing/2014/main" id="{75367BA8-C486-48AE-A940-09B3087A7B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76" y="4572000"/>
            <a:ext cx="2186238" cy="219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8202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B9930-7A06-40C2-8091-36118CEF4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1850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4EB6F-9728-45B0-B2EF-8CE6935C3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3635"/>
            <a:ext cx="10515600" cy="4458391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3600" b="1" dirty="0"/>
              <a:t>Goals for Today:</a:t>
            </a:r>
          </a:p>
          <a:p>
            <a:pPr>
              <a:spcAft>
                <a:spcPts val="1200"/>
              </a:spcAft>
            </a:pPr>
            <a:r>
              <a:rPr lang="en-US" sz="3600" b="1" dirty="0"/>
              <a:t>Sharing ideas that worked for me</a:t>
            </a:r>
          </a:p>
          <a:p>
            <a:pPr>
              <a:spcAft>
                <a:spcPts val="1200"/>
              </a:spcAft>
            </a:pPr>
            <a:r>
              <a:rPr lang="en-US" sz="3600" b="1" dirty="0"/>
              <a:t>Discussing adaptations and ideas</a:t>
            </a:r>
          </a:p>
        </p:txBody>
      </p:sp>
    </p:spTree>
    <p:extLst>
      <p:ext uri="{BB962C8B-B14F-4D97-AF65-F5344CB8AC3E}">
        <p14:creationId xmlns:p14="http://schemas.microsoft.com/office/powerpoint/2010/main" val="61101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B9930-7A06-40C2-8091-36118CEF4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1850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Students with Specific In-Class Needs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4EB6F-9728-45B0-B2EF-8CE6935C3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3635"/>
            <a:ext cx="10515600" cy="4458391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/>
              <a:t>Vision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3200" b="1" dirty="0"/>
              <a:t>Zoom on own device (no audio connection) while in class</a:t>
            </a:r>
          </a:p>
        </p:txBody>
      </p:sp>
    </p:spTree>
    <p:extLst>
      <p:ext uri="{BB962C8B-B14F-4D97-AF65-F5344CB8AC3E}">
        <p14:creationId xmlns:p14="http://schemas.microsoft.com/office/powerpoint/2010/main" val="75906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B9930-7A06-40C2-8091-36118CEF4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1850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Zoom Visual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4EB6F-9728-45B0-B2EF-8CE6935C3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3635"/>
            <a:ext cx="10515600" cy="4458391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/>
              <a:t>Large font, bold, and high pen thickness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/>
              <a:t>High-contrast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/>
              <a:t>Non-distracting background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/>
              <a:t>Camera angle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/>
              <a:t>Could pause briefly to allow students to screenshot</a:t>
            </a:r>
          </a:p>
        </p:txBody>
      </p:sp>
      <p:pic>
        <p:nvPicPr>
          <p:cNvPr id="5" name="Picture 4" descr="Text, whiteboard&#10;&#10;Description automatically generated">
            <a:extLst>
              <a:ext uri="{FF2B5EF4-FFF2-40B4-BE49-F238E27FC236}">
                <a16:creationId xmlns:a16="http://schemas.microsoft.com/office/drawing/2014/main" id="{2088A812-71FD-3901-5421-D06020AA5E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429" y="1410315"/>
            <a:ext cx="1541852" cy="333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23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B9930-7A06-40C2-8091-36118CEF4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1850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Remind.com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4EB6F-9728-45B0-B2EF-8CE6935C3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2233"/>
            <a:ext cx="10515600" cy="4659793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r>
              <a:rPr lang="en-US" sz="3600" b="1" dirty="0"/>
              <a:t>App (iPhone/Android), texts, or email</a:t>
            </a:r>
          </a:p>
          <a:p>
            <a:pPr>
              <a:spcAft>
                <a:spcPts val="1200"/>
              </a:spcAft>
            </a:pPr>
            <a:r>
              <a:rPr lang="en-US" sz="3600" b="1" dirty="0"/>
              <a:t>Message individually, in groups, or as a class</a:t>
            </a:r>
          </a:p>
          <a:p>
            <a:pPr>
              <a:spcAft>
                <a:spcPts val="1200"/>
              </a:spcAft>
            </a:pPr>
            <a:r>
              <a:rPr lang="en-US" sz="3600" b="1" dirty="0"/>
              <a:t>Most responses go directly to instructor</a:t>
            </a:r>
          </a:p>
          <a:p>
            <a:pPr lvl="1">
              <a:spcAft>
                <a:spcPts val="1200"/>
              </a:spcAft>
            </a:pPr>
            <a:r>
              <a:rPr lang="en-US" sz="3200" b="1" dirty="0"/>
              <a:t>“Hi, all!  Please remember to…”</a:t>
            </a:r>
          </a:p>
          <a:p>
            <a:pPr lvl="1">
              <a:spcAft>
                <a:spcPts val="1200"/>
              </a:spcAft>
            </a:pPr>
            <a:r>
              <a:rPr lang="en-US" sz="3200" b="1" dirty="0"/>
              <a:t>“Hi, you three!  This is a group message, so responses will be seen by…”</a:t>
            </a:r>
          </a:p>
          <a:p>
            <a:pPr lvl="1">
              <a:spcAft>
                <a:spcPts val="1200"/>
              </a:spcAft>
            </a:pPr>
            <a:r>
              <a:rPr lang="en-US" sz="3200" b="1" dirty="0"/>
              <a:t>“Hi, Mack!  I noticed that…”</a:t>
            </a:r>
          </a:p>
          <a:p>
            <a:pPr>
              <a:spcAft>
                <a:spcPts val="1200"/>
              </a:spcAft>
            </a:pPr>
            <a:r>
              <a:rPr lang="en-US" sz="3600" b="1" dirty="0"/>
              <a:t>You decide if students can message students</a:t>
            </a:r>
          </a:p>
        </p:txBody>
      </p:sp>
    </p:spTree>
    <p:extLst>
      <p:ext uri="{BB962C8B-B14F-4D97-AF65-F5344CB8AC3E}">
        <p14:creationId xmlns:p14="http://schemas.microsoft.com/office/powerpoint/2010/main" val="55867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B9930-7A06-40C2-8091-36118CEF4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1850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Programs Used on Zoom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4EB6F-9728-45B0-B2EF-8CE6935C3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3635"/>
            <a:ext cx="10515600" cy="4458391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/>
              <a:t>.docx, .xlsx, .pptx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/>
              <a:t>.pdf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/>
              <a:t>SmartNotebook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/>
              <a:t>Websites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/>
              <a:t>Videos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522244-EDC9-88A5-D0AB-4F7A68590C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1395" b="14969"/>
          <a:stretch/>
        </p:blipFill>
        <p:spPr>
          <a:xfrm>
            <a:off x="5130420" y="1631601"/>
            <a:ext cx="3814894" cy="44755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2C26FD-A9C6-C68D-E8C4-99CC16C05A8D}"/>
              </a:ext>
            </a:extLst>
          </p:cNvPr>
          <p:cNvSpPr/>
          <p:nvPr/>
        </p:nvSpPr>
        <p:spPr>
          <a:xfrm>
            <a:off x="5130420" y="1637300"/>
            <a:ext cx="3814894" cy="43616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8F2F05-4A9A-7D14-E944-A373744FB9F3}"/>
              </a:ext>
            </a:extLst>
          </p:cNvPr>
          <p:cNvSpPr/>
          <p:nvPr/>
        </p:nvSpPr>
        <p:spPr>
          <a:xfrm>
            <a:off x="4629588" y="3920951"/>
            <a:ext cx="4652636" cy="69715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55DEAD-D2F5-F2F5-FFEA-0F5FFB180FBB}"/>
              </a:ext>
            </a:extLst>
          </p:cNvPr>
          <p:cNvSpPr txBox="1"/>
          <p:nvPr/>
        </p:nvSpPr>
        <p:spPr>
          <a:xfrm>
            <a:off x="4672117" y="3957701"/>
            <a:ext cx="4727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ctrl- and ctrl= (think ctrl+)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A28934-DA8C-08DB-9FB0-520BEA54CF05}"/>
              </a:ext>
            </a:extLst>
          </p:cNvPr>
          <p:cNvSpPr/>
          <p:nvPr/>
        </p:nvSpPr>
        <p:spPr>
          <a:xfrm>
            <a:off x="3338622" y="4742521"/>
            <a:ext cx="8015178" cy="64818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F320AD-FACF-7919-8C81-15727ADD30D0}"/>
              </a:ext>
            </a:extLst>
          </p:cNvPr>
          <p:cNvSpPr txBox="1"/>
          <p:nvPr/>
        </p:nvSpPr>
        <p:spPr>
          <a:xfrm>
            <a:off x="3338622" y="4742521"/>
            <a:ext cx="8240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Share sound, Optimize for video clip, mute self</a:t>
            </a:r>
          </a:p>
        </p:txBody>
      </p:sp>
    </p:spTree>
    <p:extLst>
      <p:ext uri="{BB962C8B-B14F-4D97-AF65-F5344CB8AC3E}">
        <p14:creationId xmlns:p14="http://schemas.microsoft.com/office/powerpoint/2010/main" val="17625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7" grpId="0"/>
      <p:bldP spid="8" grpId="0" animBg="1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B9930-7A06-40C2-8091-36118CEF4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1850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Students with Specific In-Class Needs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4EB6F-9728-45B0-B2EF-8CE6935C3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3635"/>
            <a:ext cx="10515600" cy="4458391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>
                <a:solidFill>
                  <a:schemeClr val="bg1">
                    <a:lumMod val="75000"/>
                  </a:schemeClr>
                </a:solidFill>
              </a:rPr>
              <a:t>Vision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3200" b="1" dirty="0">
                <a:solidFill>
                  <a:schemeClr val="bg1">
                    <a:lumMod val="75000"/>
                  </a:schemeClr>
                </a:solidFill>
              </a:rPr>
              <a:t>Zoom on own device (no audio connection) while in class</a:t>
            </a:r>
          </a:p>
          <a:p>
            <a:pPr>
              <a:lnSpc>
                <a:spcPct val="100000"/>
              </a:lnSpc>
              <a:spcAft>
                <a:spcPts val="2400"/>
              </a:spcAft>
            </a:pPr>
            <a:r>
              <a:rPr lang="en-US" sz="3600" b="1" dirty="0">
                <a:cs typeface="Arial" panose="020B0604020202020204" pitchFamily="34" charset="0"/>
              </a:rPr>
              <a:t>Hearing</a:t>
            </a:r>
          </a:p>
          <a:p>
            <a:pPr lvl="1">
              <a:lnSpc>
                <a:spcPct val="100000"/>
              </a:lnSpc>
              <a:spcAft>
                <a:spcPts val="2400"/>
              </a:spcAft>
            </a:pPr>
            <a:r>
              <a:rPr lang="en-US" sz="3200" b="1" dirty="0">
                <a:cs typeface="Arial" panose="020B0604020202020204" pitchFamily="34" charset="0"/>
              </a:rPr>
              <a:t>Closed captioning</a:t>
            </a:r>
          </a:p>
          <a:p>
            <a:pPr lvl="1">
              <a:lnSpc>
                <a:spcPct val="100000"/>
              </a:lnSpc>
              <a:spcAft>
                <a:spcPts val="2400"/>
              </a:spcAft>
            </a:pPr>
            <a:r>
              <a:rPr lang="en-US" sz="3200" b="1" dirty="0">
                <a:cs typeface="Arial" panose="020B0604020202020204" pitchFamily="34" charset="0"/>
              </a:rPr>
              <a:t>Earbuds</a:t>
            </a:r>
            <a:endParaRPr lang="en-US" sz="3200" b="1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36126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B9930-7A06-40C2-8091-36118CEF4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1850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Closed-Captioning: Enable Auto-Transcription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ED26D0-B120-D3CD-9115-C515E2E5CD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3036" y="1414135"/>
            <a:ext cx="8245928" cy="443377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93BF951-996F-B13C-7726-D7AC1C262370}"/>
              </a:ext>
            </a:extLst>
          </p:cNvPr>
          <p:cNvSpPr/>
          <p:nvPr/>
        </p:nvSpPr>
        <p:spPr>
          <a:xfrm>
            <a:off x="7143582" y="4990534"/>
            <a:ext cx="1117916" cy="20878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85AE25C-4DC5-26EF-F8DA-37BE77C9AA1D}"/>
              </a:ext>
            </a:extLst>
          </p:cNvPr>
          <p:cNvSpPr/>
          <p:nvPr/>
        </p:nvSpPr>
        <p:spPr>
          <a:xfrm>
            <a:off x="6721824" y="5536339"/>
            <a:ext cx="593376" cy="31156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81E8C3-A2EA-257B-123A-907E73D199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8512" y="2752717"/>
            <a:ext cx="2740078" cy="274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28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B9930-7A06-40C2-8091-36118CEF4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1850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Closed-Captioning: Enable Auto-Transcription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ED26D0-B120-D3CD-9115-C515E2E5CD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3036" y="1414135"/>
            <a:ext cx="8245928" cy="443377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93BF951-996F-B13C-7726-D7AC1C262370}"/>
              </a:ext>
            </a:extLst>
          </p:cNvPr>
          <p:cNvSpPr/>
          <p:nvPr/>
        </p:nvSpPr>
        <p:spPr>
          <a:xfrm>
            <a:off x="7143582" y="4990534"/>
            <a:ext cx="1117916" cy="20878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85AE25C-4DC5-26EF-F8DA-37BE77C9AA1D}"/>
              </a:ext>
            </a:extLst>
          </p:cNvPr>
          <p:cNvSpPr/>
          <p:nvPr/>
        </p:nvSpPr>
        <p:spPr>
          <a:xfrm>
            <a:off x="6721824" y="5536339"/>
            <a:ext cx="593376" cy="31156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0210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B9930-7A06-40C2-8091-36118CEF4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1850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Closed-Captioning: Adding Transcription Pane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19ACC6-797F-F872-7155-D4D77025E5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955335" y="1414202"/>
            <a:ext cx="8281330" cy="4457700"/>
          </a:xfr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A2D339C-AADF-4B9C-755D-802642175C8E}"/>
              </a:ext>
            </a:extLst>
          </p:cNvPr>
          <p:cNvSpPr/>
          <p:nvPr/>
        </p:nvSpPr>
        <p:spPr>
          <a:xfrm>
            <a:off x="7079787" y="5575324"/>
            <a:ext cx="256678" cy="21265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36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D5A9106-12E4-4F4F-5015-4774190877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6484" y="1414202"/>
            <a:ext cx="8281330" cy="44450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FB9930-7A06-40C2-8091-36118CEF4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1850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Closed-Captioning: Adding Transcription Pane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C22159-933E-447F-D237-4DC30A981583}"/>
              </a:ext>
            </a:extLst>
          </p:cNvPr>
          <p:cNvSpPr/>
          <p:nvPr/>
        </p:nvSpPr>
        <p:spPr>
          <a:xfrm>
            <a:off x="7276562" y="5151548"/>
            <a:ext cx="907961" cy="16742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6777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B9930-7A06-40C2-8091-36118CEF4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1850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Closed-Captioning: Transcription Pane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37AB3C-45E9-C1D6-EB2E-A3EAE657B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26FE10-3E4E-7006-07A4-870B770358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276" y="1209341"/>
            <a:ext cx="10913448" cy="454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9769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B9930-7A06-40C2-8091-36118CEF4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1850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Tips for Programs Used on Zoom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4EB6F-9728-45B0-B2EF-8CE6935C3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3635"/>
            <a:ext cx="10515600" cy="4458391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/>
              <a:t>Ask Zoom students to tell you if things don’t show up or can’t be heard!</a:t>
            </a:r>
          </a:p>
        </p:txBody>
      </p:sp>
    </p:spTree>
    <p:extLst>
      <p:ext uri="{BB962C8B-B14F-4D97-AF65-F5344CB8AC3E}">
        <p14:creationId xmlns:p14="http://schemas.microsoft.com/office/powerpoint/2010/main" val="136874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B9930-7A06-40C2-8091-36118CEF4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1850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Tips for Programs Used on Zoom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4EB6F-9728-45B0-B2EF-8CE6935C3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3635"/>
            <a:ext cx="10515600" cy="4458391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/>
              <a:t>Ask </a:t>
            </a:r>
            <a:r>
              <a:rPr lang="en-US" sz="3600" b="1" u="sng" dirty="0"/>
              <a:t>all</a:t>
            </a:r>
            <a:r>
              <a:rPr lang="en-US" sz="3600" b="1" dirty="0"/>
              <a:t> students to tell you if things don’t show up or can’t be heard!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>
                <a:hlinkClick r:id="rId4"/>
              </a:rPr>
              <a:t>www.xkcd.com/832</a:t>
            </a:r>
            <a:r>
              <a:rPr lang="en-US" sz="3600" b="1" dirty="0"/>
              <a:t> (snip and paste)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/>
              <a:t>Write on the screen rather than pointing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/>
              <a:t>If you can see chat, it can be seen on the </a:t>
            </a:r>
            <a:r>
              <a:rPr lang="en-US" sz="3600" b="1" dirty="0" err="1"/>
              <a:t>SmartBoard</a:t>
            </a:r>
            <a:endParaRPr lang="en-US" sz="3600" b="1" dirty="0"/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3200" b="1" dirty="0"/>
              <a:t>Work-arounds: other programs, anonymity, small font, second screen just for you</a:t>
            </a:r>
          </a:p>
        </p:txBody>
      </p:sp>
      <p:pic>
        <p:nvPicPr>
          <p:cNvPr id="5" name="Picture 4" descr="Text, whiteboard&#10;&#10;Description automatically generated">
            <a:extLst>
              <a:ext uri="{FF2B5EF4-FFF2-40B4-BE49-F238E27FC236}">
                <a16:creationId xmlns:a16="http://schemas.microsoft.com/office/drawing/2014/main" id="{B83A857A-F9E3-5630-5BD9-7E020E4419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019" y="2032747"/>
            <a:ext cx="1031358" cy="223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87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B9930-7A06-40C2-8091-36118CEF4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1850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“Standard” Benefits of Zoom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4EB6F-9728-45B0-B2EF-8CE6935C3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3635"/>
            <a:ext cx="10515600" cy="4458391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/>
              <a:t>Remote Attendance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3200" b="1" dirty="0"/>
              <a:t>Sick/disabled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3200" b="1" dirty="0"/>
              <a:t>Icy roads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3200" b="1" dirty="0"/>
              <a:t>Out of town (family emergency, medical appointment)</a:t>
            </a:r>
          </a:p>
        </p:txBody>
      </p:sp>
    </p:spTree>
    <p:extLst>
      <p:ext uri="{BB962C8B-B14F-4D97-AF65-F5344CB8AC3E}">
        <p14:creationId xmlns:p14="http://schemas.microsoft.com/office/powerpoint/2010/main" val="391156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30669D7-BAB2-6FA7-3790-1CBCF27C3A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70"/>
          <a:stretch/>
        </p:blipFill>
        <p:spPr>
          <a:xfrm>
            <a:off x="838200" y="365125"/>
            <a:ext cx="2587580" cy="6223464"/>
          </a:xfr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1ECE8E44-DB7E-3C2B-A8F1-461FC3588C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968" y="365125"/>
            <a:ext cx="2874136" cy="622346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5DB6B82D-BE6C-11BF-6471-C199260436DF}"/>
              </a:ext>
            </a:extLst>
          </p:cNvPr>
          <p:cNvGrpSpPr/>
          <p:nvPr/>
        </p:nvGrpSpPr>
        <p:grpSpPr>
          <a:xfrm>
            <a:off x="4681033" y="365125"/>
            <a:ext cx="2829934" cy="6127750"/>
            <a:chOff x="4681033" y="365125"/>
            <a:chExt cx="2829934" cy="6127750"/>
          </a:xfrm>
        </p:grpSpPr>
        <p:pic>
          <p:nvPicPr>
            <p:cNvPr id="19" name="Picture 18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E4531BDB-AD21-196D-5360-450D8DD44A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1033" y="365125"/>
              <a:ext cx="2829934" cy="612775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8564865-A18F-206F-89B5-82931D78DE14}"/>
                </a:ext>
              </a:extLst>
            </p:cNvPr>
            <p:cNvSpPr/>
            <p:nvPr/>
          </p:nvSpPr>
          <p:spPr>
            <a:xfrm>
              <a:off x="5206482" y="3735977"/>
              <a:ext cx="962919" cy="1418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C538339-2D70-6F1D-D7B0-6D06284BB4FD}"/>
                </a:ext>
              </a:extLst>
            </p:cNvPr>
            <p:cNvSpPr/>
            <p:nvPr/>
          </p:nvSpPr>
          <p:spPr>
            <a:xfrm>
              <a:off x="5228732" y="4261601"/>
              <a:ext cx="962919" cy="1418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570DBE6-9A86-98AA-8246-DDDD70F5CF80}"/>
                </a:ext>
              </a:extLst>
            </p:cNvPr>
            <p:cNvSpPr/>
            <p:nvPr/>
          </p:nvSpPr>
          <p:spPr>
            <a:xfrm>
              <a:off x="5228732" y="4780701"/>
              <a:ext cx="962919" cy="1418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D8420C6-1105-C480-E8CC-35A001AC29E4}"/>
                </a:ext>
              </a:extLst>
            </p:cNvPr>
            <p:cNvSpPr/>
            <p:nvPr/>
          </p:nvSpPr>
          <p:spPr>
            <a:xfrm>
              <a:off x="5228732" y="5273040"/>
              <a:ext cx="962919" cy="1418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A60DF08-644A-EBE0-00B0-8F1D22388711}"/>
                </a:ext>
              </a:extLst>
            </p:cNvPr>
            <p:cNvSpPr/>
            <p:nvPr/>
          </p:nvSpPr>
          <p:spPr>
            <a:xfrm>
              <a:off x="5228731" y="5812044"/>
              <a:ext cx="962919" cy="1418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F6D11FD-CFBE-2905-51C9-1969DAD7CDEF}"/>
                </a:ext>
              </a:extLst>
            </p:cNvPr>
            <p:cNvSpPr/>
            <p:nvPr/>
          </p:nvSpPr>
          <p:spPr>
            <a:xfrm>
              <a:off x="5228731" y="5953869"/>
              <a:ext cx="548639" cy="1418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E3F70CD-3996-8C93-1285-441D5D157946}"/>
                </a:ext>
              </a:extLst>
            </p:cNvPr>
            <p:cNvSpPr/>
            <p:nvPr/>
          </p:nvSpPr>
          <p:spPr>
            <a:xfrm>
              <a:off x="6191650" y="4426906"/>
              <a:ext cx="235276" cy="1418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DCAF990-93C0-9C9F-AC1B-AF783F36930D}"/>
                </a:ext>
              </a:extLst>
            </p:cNvPr>
            <p:cNvSpPr/>
            <p:nvPr/>
          </p:nvSpPr>
          <p:spPr>
            <a:xfrm>
              <a:off x="5614540" y="4922526"/>
              <a:ext cx="375713" cy="1418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C9B4D73-D51D-8038-660D-CF024161A905}"/>
                </a:ext>
              </a:extLst>
            </p:cNvPr>
            <p:cNvSpPr/>
            <p:nvPr/>
          </p:nvSpPr>
          <p:spPr>
            <a:xfrm>
              <a:off x="5877264" y="3863654"/>
              <a:ext cx="962919" cy="1418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5851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B9930-7A06-40C2-8091-36118CEF4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1850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Benefits of Zoom Recordings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4EB6F-9728-45B0-B2EF-8CE6935C3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3635"/>
            <a:ext cx="10515600" cy="4458391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/>
              <a:t>Students can watch or re-watch class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3200" b="1" dirty="0"/>
              <a:t>Can watch if unable to attend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3200" b="1" dirty="0"/>
              <a:t>Can pause to experiment/verify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3200" b="1" dirty="0"/>
              <a:t>Can re-watch with more prior knowledge</a:t>
            </a:r>
          </a:p>
        </p:txBody>
      </p:sp>
    </p:spTree>
    <p:extLst>
      <p:ext uri="{BB962C8B-B14F-4D97-AF65-F5344CB8AC3E}">
        <p14:creationId xmlns:p14="http://schemas.microsoft.com/office/powerpoint/2010/main" val="162300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B9930-7A06-40C2-8091-36118CEF4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1850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Benefits of Sharing </a:t>
            </a:r>
            <a:r>
              <a:rPr lang="en-US" sz="4000" b="1" dirty="0" err="1">
                <a:solidFill>
                  <a:srgbClr val="C00000"/>
                </a:solidFill>
              </a:rPr>
              <a:t>Boardwork</a:t>
            </a:r>
            <a:r>
              <a:rPr lang="en-US" sz="4000" b="1" dirty="0">
                <a:solidFill>
                  <a:srgbClr val="C00000"/>
                </a:solidFill>
              </a:rPr>
              <a:t> PDFs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4EB6F-9728-45B0-B2EF-8CE6935C3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3635"/>
            <a:ext cx="10515600" cy="4458391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/>
              <a:t>Many students qualify (or </a:t>
            </a:r>
            <a:r>
              <a:rPr lang="en-US" sz="3600" b="1" i="1" dirty="0"/>
              <a:t>would</a:t>
            </a:r>
            <a:r>
              <a:rPr lang="en-US" sz="3600" b="1" dirty="0"/>
              <a:t> qualify) for note-taking services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/>
              <a:t>Universal Design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3200" b="1" dirty="0"/>
              <a:t>Students don’t need to “out” themselves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3200" b="1" dirty="0"/>
              <a:t>Students don’t feel “othered” or like an inconvenience</a:t>
            </a:r>
            <a:endParaRPr lang="en-US" sz="3600" b="1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/>
              <a:t>Can prioritize understanding over note-taking</a:t>
            </a:r>
          </a:p>
        </p:txBody>
      </p:sp>
    </p:spTree>
    <p:extLst>
      <p:ext uri="{BB962C8B-B14F-4D97-AF65-F5344CB8AC3E}">
        <p14:creationId xmlns:p14="http://schemas.microsoft.com/office/powerpoint/2010/main" val="240800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B9930-7A06-40C2-8091-36118CEF4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1850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Students who Might Benefit from </a:t>
            </a:r>
            <a:r>
              <a:rPr lang="en-US" sz="4000" b="1" dirty="0" err="1">
                <a:solidFill>
                  <a:srgbClr val="C00000"/>
                </a:solidFill>
              </a:rPr>
              <a:t>Boardwork</a:t>
            </a:r>
            <a:r>
              <a:rPr lang="en-US" sz="4000" b="1" dirty="0">
                <a:solidFill>
                  <a:srgbClr val="C00000"/>
                </a:solidFill>
              </a:rPr>
              <a:t> PDFs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4EB6F-9728-45B0-B2EF-8CE6935C3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3635"/>
            <a:ext cx="10515600" cy="4458391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/>
              <a:t>Physical disabilities, dysgraphia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3200" b="1" dirty="0"/>
              <a:t>Permanent or temporary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/>
              <a:t>Difficulty multi-tasking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/>
              <a:t>Hearing or vision difficulties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3200" b="1" dirty="0"/>
              <a:t>Visual processing disorder</a:t>
            </a:r>
          </a:p>
        </p:txBody>
      </p:sp>
    </p:spTree>
    <p:extLst>
      <p:ext uri="{BB962C8B-B14F-4D97-AF65-F5344CB8AC3E}">
        <p14:creationId xmlns:p14="http://schemas.microsoft.com/office/powerpoint/2010/main" val="217423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B9930-7A06-40C2-8091-36118CEF4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1850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Combining Recordings and </a:t>
            </a:r>
            <a:r>
              <a:rPr lang="en-US" sz="4000" b="1" dirty="0" err="1">
                <a:solidFill>
                  <a:srgbClr val="C00000"/>
                </a:solidFill>
              </a:rPr>
              <a:t>Boardwork</a:t>
            </a:r>
            <a:r>
              <a:rPr lang="en-US" sz="4000" b="1" dirty="0">
                <a:solidFill>
                  <a:srgbClr val="C00000"/>
                </a:solidFill>
              </a:rPr>
              <a:t> PDFs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4EB6F-9728-45B0-B2EF-8CE6935C3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3635"/>
            <a:ext cx="10515600" cy="4458391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/>
              <a:t>Spoken and written modalities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/>
              <a:t>Less pressure for me to say/write everything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/>
              <a:t>Less pressure for them to write everything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/>
              <a:t>Gives “forgiveness” for attention wandering</a:t>
            </a:r>
          </a:p>
        </p:txBody>
      </p:sp>
    </p:spTree>
    <p:extLst>
      <p:ext uri="{BB962C8B-B14F-4D97-AF65-F5344CB8AC3E}">
        <p14:creationId xmlns:p14="http://schemas.microsoft.com/office/powerpoint/2010/main" val="139287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This happens to me every time the teacher uses the board |  WHEN YOU LOOK AWAY FROM THE BOARD FOR 2 MINUTES | image tagged in college,memerfun,high school,fun | made w/ Imgflip meme maker">
            <a:extLst>
              <a:ext uri="{FF2B5EF4-FFF2-40B4-BE49-F238E27FC236}">
                <a16:creationId xmlns:a16="http://schemas.microsoft.com/office/drawing/2014/main" id="{22E63C42-F3CB-6CB4-F8B3-1A0281367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51274" y="102561"/>
            <a:ext cx="5089452" cy="665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03EB912-72E6-3961-CA18-97FC6245F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4190" y="6533601"/>
            <a:ext cx="3211390" cy="216053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https://imgflip.com/i/6dxhs1</a:t>
            </a:r>
          </a:p>
        </p:txBody>
      </p:sp>
    </p:spTree>
    <p:extLst>
      <p:ext uri="{BB962C8B-B14F-4D97-AF65-F5344CB8AC3E}">
        <p14:creationId xmlns:p14="http://schemas.microsoft.com/office/powerpoint/2010/main" val="10702926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B9930-7A06-40C2-8091-36118CEF4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1850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Things to Keep in Mind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4EB6F-9728-45B0-B2EF-8CE6935C3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3635"/>
            <a:ext cx="10515600" cy="4458391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/>
              <a:t>You can now share a screen with all Breakout Rooms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/>
              <a:t>Share screen switcher can show sensitive information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84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C4B187B-B946-B960-EDAF-05A0AF08EC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8752" y="0"/>
            <a:ext cx="7554496" cy="620641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459406A-61A2-D06C-9265-D430289899DD}"/>
              </a:ext>
            </a:extLst>
          </p:cNvPr>
          <p:cNvSpPr/>
          <p:nvPr/>
        </p:nvSpPr>
        <p:spPr>
          <a:xfrm>
            <a:off x="3039415" y="2453425"/>
            <a:ext cx="1468192" cy="97557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5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B9930-7A06-40C2-8091-36118CEF4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1850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Things to Keep in Mind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4EB6F-9728-45B0-B2EF-8CE6935C3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3635"/>
            <a:ext cx="10515600" cy="4458391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/>
              <a:t>You can now share a screen with all Breakout Rooms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/>
              <a:t>Share screen switcher can show sensitive information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/>
              <a:t>Share iPhone/iPad screen can show sensitive info</a:t>
            </a:r>
          </a:p>
        </p:txBody>
      </p:sp>
    </p:spTree>
    <p:extLst>
      <p:ext uri="{BB962C8B-B14F-4D97-AF65-F5344CB8AC3E}">
        <p14:creationId xmlns:p14="http://schemas.microsoft.com/office/powerpoint/2010/main" val="20399418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C4B187B-B946-B960-EDAF-05A0AF08EC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1317" y="217733"/>
            <a:ext cx="6601184" cy="542321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458E78D-6DB8-3C2B-10F7-09049F9CF4B0}"/>
              </a:ext>
            </a:extLst>
          </p:cNvPr>
          <p:cNvSpPr/>
          <p:nvPr/>
        </p:nvSpPr>
        <p:spPr>
          <a:xfrm>
            <a:off x="6259149" y="1469618"/>
            <a:ext cx="1236354" cy="81638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96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 shot of a cell phone&#10;&#10;Description automatically generated with medium confidence">
            <a:extLst>
              <a:ext uri="{FF2B5EF4-FFF2-40B4-BE49-F238E27FC236}">
                <a16:creationId xmlns:a16="http://schemas.microsoft.com/office/drawing/2014/main" id="{667FAF3D-5239-A92B-065E-866D446734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97" y="2623120"/>
            <a:ext cx="2179408" cy="279545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2669CD9-82BB-1D09-9D8D-52FC2BE05696}"/>
              </a:ext>
            </a:extLst>
          </p:cNvPr>
          <p:cNvSpPr/>
          <p:nvPr/>
        </p:nvSpPr>
        <p:spPr>
          <a:xfrm>
            <a:off x="1108997" y="3869382"/>
            <a:ext cx="502943" cy="50299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35C0DFF0-A0DA-EE21-1187-545C22736A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704" y="2673098"/>
            <a:ext cx="2931232" cy="269412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0296246-3F6B-C007-5C26-436A992DFEEE}"/>
              </a:ext>
            </a:extLst>
          </p:cNvPr>
          <p:cNvSpPr/>
          <p:nvPr/>
        </p:nvSpPr>
        <p:spPr>
          <a:xfrm>
            <a:off x="3686505" y="4086907"/>
            <a:ext cx="2449799" cy="31195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EC97787-6358-37ED-1C89-9E2FC28D0A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797" y="386499"/>
            <a:ext cx="5847139" cy="19445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5462979-61B0-D335-D91B-EF5C7C9989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8882" y="901521"/>
            <a:ext cx="2892402" cy="446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48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F212107-F1EE-B319-F3DF-ECAA861DF5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985" y="0"/>
            <a:ext cx="3456685" cy="6858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A63E738E-13F0-2942-5A5E-F77E281FD1F6}"/>
              </a:ext>
            </a:extLst>
          </p:cNvPr>
          <p:cNvGrpSpPr/>
          <p:nvPr/>
        </p:nvGrpSpPr>
        <p:grpSpPr>
          <a:xfrm>
            <a:off x="8690489" y="0"/>
            <a:ext cx="3501511" cy="6858000"/>
            <a:chOff x="8690489" y="0"/>
            <a:chExt cx="3501511" cy="68580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EE29ACE-CEF1-1E71-7D97-BCD205A56E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35315" y="0"/>
              <a:ext cx="3456685" cy="6858000"/>
            </a:xfrm>
            <a:prstGeom prst="rect">
              <a:avLst/>
            </a:prstGeom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78CEBA7-25E6-580A-1A7F-E9B9E820CD62}"/>
                </a:ext>
              </a:extLst>
            </p:cNvPr>
            <p:cNvSpPr/>
            <p:nvPr/>
          </p:nvSpPr>
          <p:spPr>
            <a:xfrm>
              <a:off x="8690489" y="3657600"/>
              <a:ext cx="2618485" cy="127831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21167DD-0A74-6781-B102-1C42F02D6A25}"/>
              </a:ext>
            </a:extLst>
          </p:cNvPr>
          <p:cNvGrpSpPr/>
          <p:nvPr/>
        </p:nvGrpSpPr>
        <p:grpSpPr>
          <a:xfrm>
            <a:off x="4460995" y="0"/>
            <a:ext cx="3456685" cy="6858000"/>
            <a:chOff x="8735315" y="0"/>
            <a:chExt cx="3456685" cy="68580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72C43B6-E3FD-6341-CEF7-BBAC143ED0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35315" y="0"/>
              <a:ext cx="3456685" cy="6858000"/>
            </a:xfrm>
            <a:prstGeom prst="rect">
              <a:avLst/>
            </a:prstGeom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03B407A-2C9A-3E7C-BC45-D482802DC1CD}"/>
                </a:ext>
              </a:extLst>
            </p:cNvPr>
            <p:cNvSpPr/>
            <p:nvPr/>
          </p:nvSpPr>
          <p:spPr>
            <a:xfrm>
              <a:off x="9874779" y="484700"/>
              <a:ext cx="1177756" cy="5432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5303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B9930-7A06-40C2-8091-36118CEF4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1850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Things to Keep in Mind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4EB6F-9728-45B0-B2EF-8CE6935C3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3635"/>
            <a:ext cx="10515600" cy="4458391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/>
              <a:t>You can now share a screen with all Breakout Rooms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/>
              <a:t>Share screen switcher can show sensitive information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/>
              <a:t>Share iPhone/iPad screen can show sensitive info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/>
              <a:t>On videos, click “Share sound” and “Optimize for video clip”</a:t>
            </a:r>
          </a:p>
        </p:txBody>
      </p:sp>
    </p:spTree>
    <p:extLst>
      <p:ext uri="{BB962C8B-B14F-4D97-AF65-F5344CB8AC3E}">
        <p14:creationId xmlns:p14="http://schemas.microsoft.com/office/powerpoint/2010/main" val="20408166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C4B187B-B946-B960-EDAF-05A0AF08EC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8752" y="0"/>
            <a:ext cx="7554496" cy="620641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458E78D-6DB8-3C2B-10F7-09049F9CF4B0}"/>
              </a:ext>
            </a:extLst>
          </p:cNvPr>
          <p:cNvSpPr/>
          <p:nvPr/>
        </p:nvSpPr>
        <p:spPr>
          <a:xfrm>
            <a:off x="2904186" y="4559121"/>
            <a:ext cx="2092817" cy="36060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1621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B9930-7A06-40C2-8091-36118CEF4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1850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Videos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4EB6F-9728-45B0-B2EF-8CE6935C3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3635"/>
            <a:ext cx="10515600" cy="4458391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/>
              <a:t>Windows Media Player is choppy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/>
              <a:t>YouTube, VLC, and Movies &amp; TV all seem good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/>
              <a:t>Netflix, Amazon Prime, etc. can show video as black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3200" b="1" dirty="0"/>
              <a:t>Check copyright issues if needed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3200" b="1" dirty="0"/>
              <a:t>Share easily on Apple devices</a:t>
            </a:r>
          </a:p>
        </p:txBody>
      </p:sp>
    </p:spTree>
    <p:extLst>
      <p:ext uri="{BB962C8B-B14F-4D97-AF65-F5344CB8AC3E}">
        <p14:creationId xmlns:p14="http://schemas.microsoft.com/office/powerpoint/2010/main" val="4418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B9930-7A06-40C2-8091-36118CEF4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1850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Zoom Meetings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4EB6F-9728-45B0-B2EF-8CE6935C3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3635"/>
            <a:ext cx="10515600" cy="4458391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/>
              <a:t>Personal Link for Meeting ID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/>
              <a:t>Set up on web: </a:t>
            </a:r>
            <a:r>
              <a:rPr lang="en-US" sz="3600" b="1" dirty="0">
                <a:hlinkClick r:id="rId3"/>
              </a:rPr>
              <a:t>https://zoom.us/profile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82682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9DD59C9A-A589-0444-42D9-4E09FF445300}"/>
              </a:ext>
            </a:extLst>
          </p:cNvPr>
          <p:cNvGrpSpPr/>
          <p:nvPr/>
        </p:nvGrpSpPr>
        <p:grpSpPr>
          <a:xfrm>
            <a:off x="590539" y="656825"/>
            <a:ext cx="11010922" cy="4017369"/>
            <a:chOff x="1287886" y="1185698"/>
            <a:chExt cx="10002598" cy="364947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48EE827-186C-6B3B-97EE-21B0F447AC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6391"/>
            <a:stretch/>
          </p:blipFill>
          <p:spPr>
            <a:xfrm>
              <a:off x="3535256" y="1185698"/>
              <a:ext cx="7755228" cy="3649479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039FFCC-4C07-7D55-B207-59C078827F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81356"/>
            <a:stretch/>
          </p:blipFill>
          <p:spPr>
            <a:xfrm>
              <a:off x="1287886" y="1185698"/>
              <a:ext cx="2273121" cy="3649479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51EE2B2-FEFC-9A77-DC83-AB0321D24939}"/>
              </a:ext>
            </a:extLst>
          </p:cNvPr>
          <p:cNvSpPr txBox="1"/>
          <p:nvPr/>
        </p:nvSpPr>
        <p:spPr>
          <a:xfrm>
            <a:off x="5295115" y="4930232"/>
            <a:ext cx="64323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US" sz="40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https://zoom.us/my/dseacrest</a:t>
            </a:r>
            <a:endParaRPr lang="en-US" sz="4000" b="1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4BB932-D0AC-0630-37C6-FC4F052746DE}"/>
              </a:ext>
            </a:extLst>
          </p:cNvPr>
          <p:cNvSpPr/>
          <p:nvPr/>
        </p:nvSpPr>
        <p:spPr>
          <a:xfrm>
            <a:off x="5295115" y="4984125"/>
            <a:ext cx="6290277" cy="65399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9AE520A-B28F-8734-ACBD-2B9D2A420089}"/>
              </a:ext>
            </a:extLst>
          </p:cNvPr>
          <p:cNvCxnSpPr>
            <a:cxnSpLocks/>
          </p:cNvCxnSpPr>
          <p:nvPr/>
        </p:nvCxnSpPr>
        <p:spPr>
          <a:xfrm>
            <a:off x="3870105" y="4378819"/>
            <a:ext cx="99167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845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7F55CBD2-6AEC-B4B3-A882-443226A877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84" y="864630"/>
            <a:ext cx="5245996" cy="4201460"/>
          </a:xfrm>
          <a:prstGeom prst="rect">
            <a:avLst/>
          </a:prstGeom>
        </p:spPr>
      </p:pic>
      <p:pic>
        <p:nvPicPr>
          <p:cNvPr id="11" name="Picture 1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8047F63-D58D-C59E-697B-8956B77BF0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762" y="922456"/>
            <a:ext cx="5245996" cy="414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4838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374762D-637D-7115-A0A2-571F545751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7748" y="1010992"/>
            <a:ext cx="7935444" cy="354812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0EC038-659C-EBA3-FB77-32D8707DCDAE}"/>
              </a:ext>
            </a:extLst>
          </p:cNvPr>
          <p:cNvSpPr/>
          <p:nvPr/>
        </p:nvSpPr>
        <p:spPr>
          <a:xfrm>
            <a:off x="2497865" y="3954573"/>
            <a:ext cx="1933104" cy="46044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5437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B9930-7A06-40C2-8091-36118CEF4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1850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Nuts and Bolts of What Works for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4EB6F-9728-45B0-B2EF-8CE6935C3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3635"/>
            <a:ext cx="10515600" cy="445839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latin typeface="+mj-lt"/>
                <a:cs typeface="Arial" panose="020B0604020202020204" pitchFamily="34" charset="0"/>
              </a:rPr>
              <a:t>Join Zoom anytime, no waiting room, computer audio only</a:t>
            </a:r>
          </a:p>
        </p:txBody>
      </p:sp>
    </p:spTree>
    <p:extLst>
      <p:ext uri="{BB962C8B-B14F-4D97-AF65-F5344CB8AC3E}">
        <p14:creationId xmlns:p14="http://schemas.microsoft.com/office/powerpoint/2010/main" val="113785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6F1282-2B91-C60F-0CB9-BAC3FDA0DA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972" y="1081825"/>
            <a:ext cx="11672056" cy="46943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CF40775-7736-C756-9E5A-B4F34B521D89}"/>
              </a:ext>
            </a:extLst>
          </p:cNvPr>
          <p:cNvSpPr/>
          <p:nvPr/>
        </p:nvSpPr>
        <p:spPr>
          <a:xfrm>
            <a:off x="4236513" y="2273881"/>
            <a:ext cx="1933104" cy="46044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044A93-E7D3-B0D2-592C-3F3C0BAEB0D2}"/>
              </a:ext>
            </a:extLst>
          </p:cNvPr>
          <p:cNvSpPr/>
          <p:nvPr/>
        </p:nvSpPr>
        <p:spPr>
          <a:xfrm>
            <a:off x="2547234" y="3465937"/>
            <a:ext cx="3548766" cy="46044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98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B9930-7A06-40C2-8091-36118CEF4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1850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YouTube Live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A1B988-DAB9-E311-FA0A-EE611783DC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204" t="50726" r="26011" b="20214"/>
          <a:stretch/>
        </p:blipFill>
        <p:spPr>
          <a:xfrm>
            <a:off x="3732152" y="513043"/>
            <a:ext cx="6793822" cy="566439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EFAD122-5D4A-69EB-7A98-2E06C2DC4DAC}"/>
              </a:ext>
            </a:extLst>
          </p:cNvPr>
          <p:cNvSpPr/>
          <p:nvPr/>
        </p:nvSpPr>
        <p:spPr>
          <a:xfrm>
            <a:off x="5706572" y="4678094"/>
            <a:ext cx="1103386" cy="93156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211C084-B8A1-15C9-D55C-B9B36767EA8D}"/>
              </a:ext>
            </a:extLst>
          </p:cNvPr>
          <p:cNvGrpSpPr/>
          <p:nvPr/>
        </p:nvGrpSpPr>
        <p:grpSpPr>
          <a:xfrm>
            <a:off x="3732152" y="513043"/>
            <a:ext cx="6688326" cy="5664392"/>
            <a:chOff x="2578001" y="495846"/>
            <a:chExt cx="7035998" cy="586630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4A1857D-5E8A-10C8-F85C-DC3496C0AB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2204" t="50726" r="26011" b="20214"/>
            <a:stretch/>
          </p:blipFill>
          <p:spPr>
            <a:xfrm>
              <a:off x="2578001" y="495846"/>
              <a:ext cx="7035998" cy="5866308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83AF06F-DFAA-BD80-AC5B-2811C76AE06A}"/>
                </a:ext>
              </a:extLst>
            </p:cNvPr>
            <p:cNvSpPr/>
            <p:nvPr/>
          </p:nvSpPr>
          <p:spPr>
            <a:xfrm>
              <a:off x="4331904" y="4039855"/>
              <a:ext cx="4959382" cy="661020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2654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8F1518-7E4C-ECCB-8BE6-F8419784BB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9804"/>
          <a:stretch/>
        </p:blipFill>
        <p:spPr>
          <a:xfrm>
            <a:off x="398068" y="174812"/>
            <a:ext cx="11395864" cy="650837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15028A6A-1619-4E1D-44EC-BEC332287ED5}"/>
              </a:ext>
            </a:extLst>
          </p:cNvPr>
          <p:cNvSpPr/>
          <p:nvPr/>
        </p:nvSpPr>
        <p:spPr>
          <a:xfrm>
            <a:off x="4187193" y="4918151"/>
            <a:ext cx="1177756" cy="5432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7380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B9930-7A06-40C2-8091-36118CEF4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8989"/>
            <a:ext cx="10515600" cy="121850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YouTube Live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9C74E3-10FF-D880-4D73-08789B3737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263" t="23901" r="36256" b="32826"/>
          <a:stretch/>
        </p:blipFill>
        <p:spPr>
          <a:xfrm>
            <a:off x="3921487" y="358988"/>
            <a:ext cx="6069408" cy="597327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D447600-8B8A-807F-3321-D9D819D1C195}"/>
              </a:ext>
            </a:extLst>
          </p:cNvPr>
          <p:cNvSpPr/>
          <p:nvPr/>
        </p:nvSpPr>
        <p:spPr>
          <a:xfrm>
            <a:off x="4178481" y="2365756"/>
            <a:ext cx="5542388" cy="196357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2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B9930-7A06-40C2-8091-36118CEF4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8989"/>
            <a:ext cx="10515600" cy="121850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YouTube Live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755F9B8-78F6-6584-BEBC-61FA1CADE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3635"/>
            <a:ext cx="10515600" cy="445839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Live on YouTube</a:t>
            </a:r>
            <a:endParaRPr lang="en-US" sz="40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69552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B9930-7A06-40C2-8091-36118CEF4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1850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Nuts and Bolts of What Works for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4EB6F-9728-45B0-B2EF-8CE6935C3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3635"/>
            <a:ext cx="10515600" cy="445839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latin typeface="+mj-lt"/>
                <a:cs typeface="Arial" panose="020B0604020202020204" pitchFamily="34" charset="0"/>
              </a:rPr>
              <a:t>Join Zoom anytime, no waiting room, computer audio only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latin typeface="+mj-lt"/>
                <a:cs typeface="Arial" panose="020B0604020202020204" pitchFamily="34" charset="0"/>
              </a:rPr>
              <a:t>Open chat, give disclaimer, ask students to point out chats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latin typeface="+mj-lt"/>
                <a:cs typeface="Arial" panose="020B0604020202020204" pitchFamily="34" charset="0"/>
              </a:rPr>
              <a:t>Camera on me, SmartBoard screen shared, area mic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latin typeface="+mj-lt"/>
                <a:cs typeface="Arial" panose="020B0604020202020204" pitchFamily="34" charset="0"/>
              </a:rPr>
              <a:t>Second screen for chat (iPad)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latin typeface="+mj-lt"/>
                <a:cs typeface="Arial" panose="020B0604020202020204" pitchFamily="34" charset="0"/>
              </a:rPr>
              <a:t>Record to computer, let process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latin typeface="+mj-lt"/>
                <a:cs typeface="Arial" panose="020B0604020202020204" pitchFamily="34" charset="0"/>
              </a:rPr>
              <a:t>YouTube playlist (unlisted), can close after uploading is done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latin typeface="+mj-lt"/>
                <a:cs typeface="Arial" panose="020B0604020202020204" pitchFamily="34" charset="0"/>
              </a:rPr>
              <a:t>Give playlist link on Moodle (don’t need to update)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latin typeface="+mj-lt"/>
                <a:cs typeface="Arial" panose="020B0604020202020204" pitchFamily="34" charset="0"/>
              </a:rPr>
              <a:t>Export notes as PDF and post on Moodle (update daily)</a:t>
            </a:r>
          </a:p>
        </p:txBody>
      </p:sp>
    </p:spTree>
    <p:extLst>
      <p:ext uri="{BB962C8B-B14F-4D97-AF65-F5344CB8AC3E}">
        <p14:creationId xmlns:p14="http://schemas.microsoft.com/office/powerpoint/2010/main" val="174398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B9930-7A06-40C2-8091-36118CEF4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1850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Questions or Thoughts?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4EB6F-9728-45B0-B2EF-8CE6935C3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7144" y="1190847"/>
            <a:ext cx="9216656" cy="485117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en-US" sz="4000" b="1" dirty="0"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en-US" sz="4000" b="1" dirty="0"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4000" b="1" dirty="0">
                <a:cs typeface="Arial" panose="020B0604020202020204" pitchFamily="34" charset="0"/>
              </a:rPr>
              <a:t>debbie.seacrest@umwestern.edu</a:t>
            </a:r>
            <a:endParaRPr lang="en-US" sz="38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424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34F810-F472-B67E-FDF7-271662690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944" y="194722"/>
            <a:ext cx="8550112" cy="646855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528B65A-0E1C-6737-B61C-BF498D14B8CD}"/>
              </a:ext>
            </a:extLst>
          </p:cNvPr>
          <p:cNvSpPr/>
          <p:nvPr/>
        </p:nvSpPr>
        <p:spPr>
          <a:xfrm>
            <a:off x="2167289" y="265971"/>
            <a:ext cx="1300901" cy="6391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811A7A-A408-717B-FDDF-C5FC16C739C3}"/>
              </a:ext>
            </a:extLst>
          </p:cNvPr>
          <p:cNvSpPr/>
          <p:nvPr/>
        </p:nvSpPr>
        <p:spPr>
          <a:xfrm>
            <a:off x="4097547" y="3165894"/>
            <a:ext cx="1759789" cy="34973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613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34F810-F472-B67E-FDF7-271662690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944" y="194722"/>
            <a:ext cx="8550112" cy="646855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528B65A-0E1C-6737-B61C-BF498D14B8CD}"/>
              </a:ext>
            </a:extLst>
          </p:cNvPr>
          <p:cNvSpPr/>
          <p:nvPr/>
        </p:nvSpPr>
        <p:spPr>
          <a:xfrm>
            <a:off x="2236301" y="723170"/>
            <a:ext cx="1171133" cy="5017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811A7A-A408-717B-FDDF-C5FC16C739C3}"/>
              </a:ext>
            </a:extLst>
          </p:cNvPr>
          <p:cNvSpPr/>
          <p:nvPr/>
        </p:nvSpPr>
        <p:spPr>
          <a:xfrm>
            <a:off x="4097547" y="3165894"/>
            <a:ext cx="1759789" cy="34973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420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829A10-CC92-D857-E9DB-D01C564C46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384"/>
          <a:stretch/>
        </p:blipFill>
        <p:spPr>
          <a:xfrm>
            <a:off x="312882" y="573656"/>
            <a:ext cx="11566236" cy="571068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528B65A-0E1C-6737-B61C-BF498D14B8CD}"/>
              </a:ext>
            </a:extLst>
          </p:cNvPr>
          <p:cNvSpPr/>
          <p:nvPr/>
        </p:nvSpPr>
        <p:spPr>
          <a:xfrm>
            <a:off x="545524" y="2508837"/>
            <a:ext cx="851955" cy="4586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713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829A10-CC92-D857-E9DB-D01C564C46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384"/>
          <a:stretch/>
        </p:blipFill>
        <p:spPr>
          <a:xfrm>
            <a:off x="312882" y="573656"/>
            <a:ext cx="11566236" cy="571068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528B65A-0E1C-6737-B61C-BF498D14B8CD}"/>
              </a:ext>
            </a:extLst>
          </p:cNvPr>
          <p:cNvSpPr/>
          <p:nvPr/>
        </p:nvSpPr>
        <p:spPr>
          <a:xfrm>
            <a:off x="3331856" y="1930868"/>
            <a:ext cx="1352287" cy="5449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131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445D68A9C1AC4B8AF1E3F61F644C48" ma:contentTypeVersion="12" ma:contentTypeDescription="Create a new document." ma:contentTypeScope="" ma:versionID="fca53af3cc8087c2d3bba61376659e02">
  <xsd:schema xmlns:xsd="http://www.w3.org/2001/XMLSchema" xmlns:xs="http://www.w3.org/2001/XMLSchema" xmlns:p="http://schemas.microsoft.com/office/2006/metadata/properties" xmlns:ns2="151a8928-ac17-49aa-9f47-7bea73d6428b" xmlns:ns3="50e817d6-7c5e-47ff-a0ba-3f538d2e8a67" targetNamespace="http://schemas.microsoft.com/office/2006/metadata/properties" ma:root="true" ma:fieldsID="f95788548ae82742d74df204c8d14225" ns2:_="" ns3:_="">
    <xsd:import namespace="151a8928-ac17-49aa-9f47-7bea73d6428b"/>
    <xsd:import namespace="50e817d6-7c5e-47ff-a0ba-3f538d2e8a6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1a8928-ac17-49aa-9f47-7bea73d6428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cec6b8d9-2ffb-480e-9234-35ba50646347}" ma:internalName="TaxCatchAll" ma:showField="CatchAllData" ma:web="151a8928-ac17-49aa-9f47-7bea73d6428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e817d6-7c5e-47ff-a0ba-3f538d2e8a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a4119e33-8a6b-41e7-8899-3ef5914493c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0e817d6-7c5e-47ff-a0ba-3f538d2e8a67">
      <Terms xmlns="http://schemas.microsoft.com/office/infopath/2007/PartnerControls"/>
    </lcf76f155ced4ddcb4097134ff3c332f>
    <TaxCatchAll xmlns="151a8928-ac17-49aa-9f47-7bea73d6428b" xsi:nil="true"/>
  </documentManagement>
</p:properties>
</file>

<file path=customXml/itemProps1.xml><?xml version="1.0" encoding="utf-8"?>
<ds:datastoreItem xmlns:ds="http://schemas.openxmlformats.org/officeDocument/2006/customXml" ds:itemID="{F8D61828-5DB2-4507-95EA-089EEC9DAE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1a8928-ac17-49aa-9f47-7bea73d6428b"/>
    <ds:schemaRef ds:uri="50e817d6-7c5e-47ff-a0ba-3f538d2e8a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FE03FD6-56BF-4299-8D28-63BCC4F561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5FBFD48-4167-4F2C-BB36-2D4156BE3C39}">
  <ds:schemaRefs>
    <ds:schemaRef ds:uri="http://schemas.microsoft.com/office/2006/metadata/properties"/>
    <ds:schemaRef ds:uri="http://schemas.microsoft.com/office/infopath/2007/PartnerControls"/>
    <ds:schemaRef ds:uri="50e817d6-7c5e-47ff-a0ba-3f538d2e8a67"/>
    <ds:schemaRef ds:uri="151a8928-ac17-49aa-9f47-7bea73d6428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1511</TotalTime>
  <Words>1074</Words>
  <Application>Microsoft Office PowerPoint</Application>
  <PresentationFormat>Widescreen</PresentationFormat>
  <Paragraphs>189</Paragraphs>
  <Slides>53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7" baseType="lpstr">
      <vt:lpstr>Arial</vt:lpstr>
      <vt:lpstr>Calibri</vt:lpstr>
      <vt:lpstr>Calibri Light</vt:lpstr>
      <vt:lpstr>Office Theme</vt:lpstr>
      <vt:lpstr>Remind.com A great way to communicate with students!</vt:lpstr>
      <vt:lpstr>Remind.com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Unconventional Uses of Zoom: Enhancing In-Person Classes</vt:lpstr>
      <vt:lpstr>Disclaimer</vt:lpstr>
      <vt:lpstr>Students with Specific In-Class Needs</vt:lpstr>
      <vt:lpstr>Zoom Visual Tips</vt:lpstr>
      <vt:lpstr>Programs Used on Zoom</vt:lpstr>
      <vt:lpstr>Students with Specific In-Class Needs</vt:lpstr>
      <vt:lpstr>Closed-Captioning: Enable Auto-Transcription</vt:lpstr>
      <vt:lpstr>Closed-Captioning: Enable Auto-Transcription</vt:lpstr>
      <vt:lpstr>Closed-Captioning: Adding Transcription Pane</vt:lpstr>
      <vt:lpstr>Closed-Captioning: Adding Transcription Pane</vt:lpstr>
      <vt:lpstr>Closed-Captioning: Transcription Pane</vt:lpstr>
      <vt:lpstr>Tips for Programs Used on Zoom</vt:lpstr>
      <vt:lpstr>Tips for Programs Used on Zoom</vt:lpstr>
      <vt:lpstr>“Standard” Benefits of Zoom</vt:lpstr>
      <vt:lpstr>Benefits of Zoom Recordings</vt:lpstr>
      <vt:lpstr>Benefits of Sharing Boardwork PDFs</vt:lpstr>
      <vt:lpstr>Students who Might Benefit from Boardwork PDFs</vt:lpstr>
      <vt:lpstr>Combining Recordings and Boardwork PDFs</vt:lpstr>
      <vt:lpstr>https://imgflip.com/i/6dxhs1</vt:lpstr>
      <vt:lpstr>Things to Keep in Mind</vt:lpstr>
      <vt:lpstr>PowerPoint Presentation</vt:lpstr>
      <vt:lpstr>Things to Keep in Mind</vt:lpstr>
      <vt:lpstr>PowerPoint Presentation</vt:lpstr>
      <vt:lpstr>PowerPoint Presentation</vt:lpstr>
      <vt:lpstr>Things to Keep in Mind</vt:lpstr>
      <vt:lpstr>PowerPoint Presentation</vt:lpstr>
      <vt:lpstr>Videos</vt:lpstr>
      <vt:lpstr>Zoom Meetings</vt:lpstr>
      <vt:lpstr>PowerPoint Presentation</vt:lpstr>
      <vt:lpstr>PowerPoint Presentation</vt:lpstr>
      <vt:lpstr>PowerPoint Presentation</vt:lpstr>
      <vt:lpstr>Nuts and Bolts of What Works for Me</vt:lpstr>
      <vt:lpstr>PowerPoint Presentation</vt:lpstr>
      <vt:lpstr>YouTube Live</vt:lpstr>
      <vt:lpstr>YouTube Live</vt:lpstr>
      <vt:lpstr>YouTube Live</vt:lpstr>
      <vt:lpstr>Nuts and Bolts of What Works for Me</vt:lpstr>
      <vt:lpstr>Questions or Thoughts?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Title: Subtitle</dc:title>
  <dc:creator>Leslie Johnson</dc:creator>
  <cp:lastModifiedBy>Debbie Seacrest</cp:lastModifiedBy>
  <cp:revision>91</cp:revision>
  <dcterms:created xsi:type="dcterms:W3CDTF">2022-05-04T14:12:27Z</dcterms:created>
  <dcterms:modified xsi:type="dcterms:W3CDTF">2022-10-18T17:09:35Z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0x01010058445D68A9C1AC4B8AF1E3F61F644C48</vt:lpwstr>
  </property>
</Properties>
</file>